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70" r:id="rId12"/>
  </p:sldIdLst>
  <p:sldSz cx="9144000" cy="6858000" type="screen4x3"/>
  <p:notesSz cx="6669088" cy="99282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>
        <p:scale>
          <a:sx n="70" d="100"/>
          <a:sy n="70" d="100"/>
        </p:scale>
        <p:origin x="1572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F1017-D1BC-4B26-BA2B-070EACCBD14B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47248-A266-4B36-9B67-D96C2DECB8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251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947248-A266-4B36-9B67-D96C2DECB8D1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129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4297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495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453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005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136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888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777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676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170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68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17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45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406129"/>
          </a:xfrm>
        </p:spPr>
        <p:txBody>
          <a:bodyPr>
            <a:normAutofit/>
          </a:bodyPr>
          <a:lstStyle/>
          <a:p>
            <a:r>
              <a:rPr lang="nl-NL" dirty="0"/>
              <a:t>2.1 Machine-uurtarief </a:t>
            </a:r>
            <a:br>
              <a:rPr lang="nl-NL" dirty="0"/>
            </a:br>
            <a:r>
              <a:rPr lang="nl-NL" dirty="0"/>
              <a:t>2.2 Bezettingsverschillen</a:t>
            </a:r>
            <a:br>
              <a:rPr lang="nl-NL" dirty="0"/>
            </a:br>
            <a:r>
              <a:rPr lang="nl-NL" dirty="0"/>
              <a:t>3 Voor- en nacalculatie</a:t>
            </a:r>
          </a:p>
        </p:txBody>
      </p:sp>
    </p:spTree>
    <p:extLst>
      <p:ext uri="{BB962C8B-B14F-4D97-AF65-F5344CB8AC3E}">
        <p14:creationId xmlns:p14="http://schemas.microsoft.com/office/powerpoint/2010/main" val="854119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voorbeeld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90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/>
              <a:t>Voorcalculatie</a:t>
            </a:r>
          </a:p>
          <a:p>
            <a:r>
              <a:rPr lang="nl-NL" dirty="0"/>
              <a:t>Materiaalkosten:</a:t>
            </a:r>
          </a:p>
          <a:p>
            <a:pPr lvl="1"/>
            <a:r>
              <a:rPr lang="nl-NL" dirty="0"/>
              <a:t>100m2 plaatstaal á 16,-</a:t>
            </a:r>
          </a:p>
          <a:p>
            <a:r>
              <a:rPr lang="nl-NL" dirty="0"/>
              <a:t>Bedrijfskosten:</a:t>
            </a:r>
          </a:p>
          <a:p>
            <a:pPr lvl="1"/>
            <a:r>
              <a:rPr lang="nl-NL" dirty="0"/>
              <a:t>380 arbeidsuren á € 50,</a:t>
            </a:r>
          </a:p>
          <a:p>
            <a:pPr lvl="1"/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    </a:t>
            </a:r>
          </a:p>
          <a:p>
            <a:pPr marL="0" indent="0">
              <a:buNone/>
            </a:pPr>
            <a:r>
              <a:rPr lang="nl-NL" dirty="0"/>
              <a:t>          </a:t>
            </a:r>
            <a:r>
              <a:rPr lang="nl-NL" b="1" dirty="0"/>
              <a:t>Bereken de prijs- en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4008" y="1628800"/>
            <a:ext cx="4038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/>
              <a:t>Nacalculatie</a:t>
            </a:r>
          </a:p>
          <a:p>
            <a:r>
              <a:rPr lang="nl-NL" dirty="0"/>
              <a:t>Materiaalkosten:</a:t>
            </a:r>
          </a:p>
          <a:p>
            <a:pPr lvl="1"/>
            <a:r>
              <a:rPr lang="nl-NL" dirty="0"/>
              <a:t>110m2 plaatstaal á 16,50</a:t>
            </a:r>
          </a:p>
          <a:p>
            <a:r>
              <a:rPr lang="nl-NL" dirty="0"/>
              <a:t>Bedrijfskosten:</a:t>
            </a:r>
          </a:p>
          <a:p>
            <a:pPr lvl="1"/>
            <a:r>
              <a:rPr lang="nl-NL" dirty="0"/>
              <a:t>364 arbeidsuren á € 52,-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efficiency verschillen</a:t>
            </a:r>
          </a:p>
        </p:txBody>
      </p:sp>
    </p:spTree>
    <p:extLst>
      <p:ext uri="{BB962C8B-B14F-4D97-AF65-F5344CB8AC3E}">
        <p14:creationId xmlns:p14="http://schemas.microsoft.com/office/powerpoint/2010/main" val="2259664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nl-NL" dirty="0"/>
              <a:t>Uitwerkingen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nl-NL" sz="3600" b="1" dirty="0"/>
              <a:t>Efficiencyverschillen</a:t>
            </a:r>
          </a:p>
          <a:p>
            <a:r>
              <a:rPr lang="nl-NL" sz="2900" dirty="0"/>
              <a:t>Plaatstaal voorcalculatie        : 100M2</a:t>
            </a:r>
          </a:p>
          <a:p>
            <a:r>
              <a:rPr lang="nl-NL" sz="2900" u="sng" dirty="0"/>
              <a:t>Plaatstaal nacalculatie            : 110M2</a:t>
            </a:r>
          </a:p>
          <a:p>
            <a:r>
              <a:rPr lang="nl-NL" sz="2900" dirty="0"/>
              <a:t>Te veel gebruikt plaatstaal     :    10M2</a:t>
            </a:r>
          </a:p>
          <a:p>
            <a:r>
              <a:rPr lang="nl-NL" sz="2900" dirty="0"/>
              <a:t>Dit kost standaard  p/m2        :    € 16</a:t>
            </a:r>
          </a:p>
          <a:p>
            <a:endParaRPr lang="nl-NL" sz="2900" dirty="0"/>
          </a:p>
          <a:p>
            <a:r>
              <a:rPr lang="nl-NL" sz="2900" b="1" dirty="0"/>
              <a:t>Meer gebruikt 10m3 á € 16  =   €160 (verlies)</a:t>
            </a:r>
          </a:p>
          <a:p>
            <a:endParaRPr lang="nl-NL" sz="2900" b="1" dirty="0"/>
          </a:p>
          <a:p>
            <a:pPr marL="0" indent="0">
              <a:buNone/>
            </a:pPr>
            <a:r>
              <a:rPr lang="nl-NL" sz="2900" b="1" dirty="0"/>
              <a:t>	</a:t>
            </a:r>
          </a:p>
          <a:p>
            <a:r>
              <a:rPr lang="nl-NL" sz="2900" dirty="0"/>
              <a:t>Arbeidsuren voorcalculatie        : 380</a:t>
            </a:r>
          </a:p>
          <a:p>
            <a:r>
              <a:rPr lang="nl-NL" sz="2900" u="sng" dirty="0"/>
              <a:t>Arbeidsuren nacalculatie            : 364</a:t>
            </a:r>
          </a:p>
          <a:p>
            <a:r>
              <a:rPr lang="nl-NL" sz="2900" dirty="0"/>
              <a:t>Minder gebruikte arbeidsuren   :    16</a:t>
            </a:r>
          </a:p>
          <a:p>
            <a:r>
              <a:rPr lang="nl-NL" sz="2900" dirty="0"/>
              <a:t>Dit kost standaard  p/uur           :  € 50</a:t>
            </a:r>
          </a:p>
          <a:p>
            <a:endParaRPr lang="nl-NL" sz="2900" dirty="0"/>
          </a:p>
          <a:p>
            <a:r>
              <a:rPr lang="nl-NL" sz="2900" b="1" dirty="0"/>
              <a:t>Positief verschil 16 x € 50 =        € 900 (winst)</a:t>
            </a:r>
          </a:p>
          <a:p>
            <a:endParaRPr lang="nl-NL" sz="2900" b="1" dirty="0"/>
          </a:p>
          <a:p>
            <a:r>
              <a:rPr lang="nl-NL" sz="2900" b="1" dirty="0"/>
              <a:t>Totaal Efficiency verschil = </a:t>
            </a:r>
          </a:p>
          <a:p>
            <a:r>
              <a:rPr lang="nl-NL" sz="2900" b="1" dirty="0"/>
              <a:t>€ 900 - € 160 = € 740 positief</a:t>
            </a:r>
          </a:p>
          <a:p>
            <a:endParaRPr lang="nl-NL" sz="1600" b="1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nl-NL" sz="3600" b="1" dirty="0"/>
              <a:t>Prijsverschillen</a:t>
            </a:r>
          </a:p>
          <a:p>
            <a:r>
              <a:rPr lang="nl-NL" sz="2900" dirty="0"/>
              <a:t>Prijs p/m2 Plaatstaal  voorcalculatie      : € 16,00</a:t>
            </a:r>
          </a:p>
          <a:p>
            <a:r>
              <a:rPr lang="nl-NL" sz="2900" u="sng" dirty="0"/>
              <a:t>Prijs p/m2 Plaatstaal nacalculatie           : € 16,50</a:t>
            </a:r>
          </a:p>
          <a:p>
            <a:r>
              <a:rPr lang="nl-NL" sz="2900" dirty="0"/>
              <a:t>Meer betaald  p/m2 aan plaatstaal         :   € 0,50   </a:t>
            </a:r>
          </a:p>
          <a:p>
            <a:r>
              <a:rPr lang="nl-NL" sz="2900" dirty="0"/>
              <a:t>Werkelijke verbruikte hoeveelheid m2   : 110m2</a:t>
            </a:r>
          </a:p>
          <a:p>
            <a:endParaRPr lang="nl-NL" sz="2900" dirty="0"/>
          </a:p>
          <a:p>
            <a:r>
              <a:rPr lang="nl-NL" sz="2900" b="1" dirty="0"/>
              <a:t>Meer betaald: 110 m3 á € 0,50 </a:t>
            </a:r>
            <a:r>
              <a:rPr lang="nl-NL" sz="2900" dirty="0"/>
              <a:t>= </a:t>
            </a:r>
            <a:r>
              <a:rPr lang="nl-NL" sz="2900" b="1" dirty="0"/>
              <a:t> € 55 (verlies)</a:t>
            </a:r>
          </a:p>
          <a:p>
            <a:endParaRPr lang="nl-NL" sz="2900" b="1" dirty="0"/>
          </a:p>
          <a:p>
            <a:endParaRPr lang="nl-NL" sz="2900" b="1" dirty="0"/>
          </a:p>
          <a:p>
            <a:r>
              <a:rPr lang="nl-NL" sz="2900" dirty="0"/>
              <a:t>Prijs p/arbeidsuur voorcalculatie            : € 50,00</a:t>
            </a:r>
          </a:p>
          <a:p>
            <a:r>
              <a:rPr lang="nl-NL" sz="2900" u="sng" dirty="0"/>
              <a:t>Prijs p/arbeidsuur  nacalculatie               : € 52,00</a:t>
            </a:r>
          </a:p>
          <a:p>
            <a:r>
              <a:rPr lang="nl-NL" sz="2900" dirty="0"/>
              <a:t>Meer betaald  p/arbeidsuur                     : €   2,00</a:t>
            </a:r>
          </a:p>
          <a:p>
            <a:r>
              <a:rPr lang="nl-NL" sz="2900" dirty="0"/>
              <a:t>Werkelijke verbruikte arbeidsuren          :  364</a:t>
            </a:r>
          </a:p>
          <a:p>
            <a:endParaRPr lang="nl-NL" sz="2900" dirty="0"/>
          </a:p>
          <a:p>
            <a:r>
              <a:rPr lang="nl-NL" sz="2900" b="1" dirty="0"/>
              <a:t>Meer betaald: 364 á € 2,00  =   € 728  (verlies)</a:t>
            </a:r>
          </a:p>
          <a:p>
            <a:pPr marL="0" indent="0">
              <a:buNone/>
            </a:pPr>
            <a:endParaRPr lang="nl-NL" sz="2900" b="1" dirty="0"/>
          </a:p>
          <a:p>
            <a:r>
              <a:rPr lang="nl-NL" sz="2900" b="1" dirty="0"/>
              <a:t>Totaal Prijsverschil = </a:t>
            </a:r>
          </a:p>
          <a:p>
            <a:r>
              <a:rPr lang="nl-NL" sz="2900" b="1" dirty="0"/>
              <a:t>€ 55 +€ 728 = € 783 negatief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3368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2.1 Machine-uurtarief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Kostbare machines </a:t>
            </a:r>
            <a:r>
              <a:rPr lang="nl-NL" dirty="0">
                <a:sym typeface="Wingdings" pitchFamily="2" charset="2"/>
              </a:rPr>
              <a:t> eigen uurtarief</a:t>
            </a:r>
          </a:p>
          <a:p>
            <a:r>
              <a:rPr lang="nl-NL" dirty="0">
                <a:sym typeface="Wingdings" pitchFamily="2" charset="2"/>
              </a:rPr>
              <a:t>Dit uurtarief wordt doorgerekend aan de klant.</a:t>
            </a:r>
          </a:p>
          <a:p>
            <a:r>
              <a:rPr lang="nl-NL" dirty="0">
                <a:sym typeface="Wingdings" pitchFamily="2" charset="2"/>
              </a:rPr>
              <a:t>Op welke wijze?</a:t>
            </a:r>
          </a:p>
          <a:p>
            <a:pPr lvl="1"/>
            <a:r>
              <a:rPr lang="nl-NL" dirty="0">
                <a:sym typeface="Wingdings" pitchFamily="2" charset="2"/>
              </a:rPr>
              <a:t>M.b.v. de </a:t>
            </a:r>
            <a:r>
              <a:rPr lang="nl-NL" b="1" u="sng" dirty="0">
                <a:sym typeface="Wingdings" pitchFamily="2" charset="2"/>
              </a:rPr>
              <a:t>KOSTEN-VERDEELSTAAT</a:t>
            </a:r>
          </a:p>
          <a:p>
            <a:pPr lvl="1"/>
            <a:r>
              <a:rPr lang="nl-NL" dirty="0">
                <a:sym typeface="Wingdings" pitchFamily="2" charset="2"/>
              </a:rPr>
              <a:t>Begrote bedrijfskosten worden aan een machine toegerekend door middel van  </a:t>
            </a:r>
            <a:r>
              <a:rPr lang="nl-NL" b="1" u="sng" dirty="0">
                <a:sym typeface="Wingdings" pitchFamily="2" charset="2"/>
              </a:rPr>
              <a:t>VERDEELSLEUTELS</a:t>
            </a:r>
          </a:p>
          <a:p>
            <a:pPr lvl="1"/>
            <a:r>
              <a:rPr lang="nl-NL" dirty="0">
                <a:sym typeface="Wingdings" pitchFamily="2" charset="2"/>
              </a:rPr>
              <a:t>Soorten verdeelsleutels:</a:t>
            </a:r>
          </a:p>
          <a:p>
            <a:pPr lvl="2"/>
            <a:r>
              <a:rPr lang="nl-NL" dirty="0">
                <a:sym typeface="Wingdings" pitchFamily="2" charset="2"/>
              </a:rPr>
              <a:t>Geschatte omzet p/machine</a:t>
            </a:r>
          </a:p>
          <a:p>
            <a:pPr lvl="2"/>
            <a:r>
              <a:rPr lang="nl-NL" dirty="0">
                <a:sym typeface="Wingdings" pitchFamily="2" charset="2"/>
              </a:rPr>
              <a:t>Aantal uren in gebruik van machines (energiekosten)</a:t>
            </a:r>
          </a:p>
          <a:p>
            <a:pPr lvl="2"/>
            <a:r>
              <a:rPr lang="nl-NL" dirty="0">
                <a:sym typeface="Wingdings" pitchFamily="2" charset="2"/>
              </a:rPr>
              <a:t>Gebruikte vloeroppervlakte (huisvestingskosten)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477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Uur-kostprijs p/machine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Uit de kosten-verdeelstaat komen de (begrote) jaarkosten p/machine</a:t>
            </a:r>
          </a:p>
          <a:p>
            <a:pPr marL="457200" lvl="1" indent="0">
              <a:buNone/>
            </a:pPr>
            <a:r>
              <a:rPr lang="nl-NL" dirty="0"/>
              <a:t>				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Machine-uurtarief = </a:t>
            </a:r>
            <a:r>
              <a:rPr lang="nl-NL" dirty="0" err="1"/>
              <a:t>uurkostprijs</a:t>
            </a:r>
            <a:r>
              <a:rPr lang="nl-NL" dirty="0"/>
              <a:t> + winstopslag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852936"/>
            <a:ext cx="8632409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366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Voorbeeld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Begrote kosten:</a:t>
            </a:r>
          </a:p>
          <a:p>
            <a:pPr lvl="1"/>
            <a:r>
              <a:rPr lang="nl-NL" dirty="0"/>
              <a:t>Machine A: € 240.000</a:t>
            </a:r>
          </a:p>
          <a:p>
            <a:pPr lvl="1"/>
            <a:r>
              <a:rPr lang="nl-NL" dirty="0"/>
              <a:t>Machine B: € 160.000</a:t>
            </a:r>
          </a:p>
          <a:p>
            <a:r>
              <a:rPr lang="nl-NL" dirty="0"/>
              <a:t>Normale bezetting</a:t>
            </a:r>
          </a:p>
          <a:p>
            <a:pPr lvl="1"/>
            <a:r>
              <a:rPr lang="nl-NL" dirty="0"/>
              <a:t>Machine A: 1600 uur</a:t>
            </a:r>
          </a:p>
          <a:p>
            <a:pPr lvl="1"/>
            <a:r>
              <a:rPr lang="nl-NL" dirty="0"/>
              <a:t>Machine B:   800 uur</a:t>
            </a:r>
          </a:p>
          <a:p>
            <a:r>
              <a:rPr lang="nl-NL" dirty="0"/>
              <a:t>Bereken de uur-kostprijzen van beide machines</a:t>
            </a:r>
          </a:p>
          <a:p>
            <a:pPr marL="40005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947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nl-NL" dirty="0"/>
              <a:t>Uitwerking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nl-NL" dirty="0"/>
              <a:t>Mach. A: € 240.000  </a:t>
            </a:r>
            <a:r>
              <a:rPr lang="nl-NL" sz="4000" dirty="0"/>
              <a:t>:</a:t>
            </a:r>
            <a:r>
              <a:rPr lang="nl-NL" dirty="0"/>
              <a:t>  1.600 uren =  € 150</a:t>
            </a:r>
          </a:p>
          <a:p>
            <a:r>
              <a:rPr lang="nl-NL" dirty="0"/>
              <a:t>Mach. B: € 160.000  </a:t>
            </a:r>
            <a:r>
              <a:rPr lang="nl-NL" sz="4000" dirty="0"/>
              <a:t>: </a:t>
            </a:r>
            <a:r>
              <a:rPr lang="nl-NL" dirty="0"/>
              <a:t>     800 uren =  € 200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Stel 20% winstopslag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r>
              <a:rPr lang="nl-NL" dirty="0"/>
              <a:t>Of op de snelle manier:</a:t>
            </a:r>
          </a:p>
          <a:p>
            <a:r>
              <a:rPr lang="nl-NL" sz="2800" dirty="0"/>
              <a:t>Machine-uur-tarief A:  €  150  x  1,2 = </a:t>
            </a:r>
            <a:r>
              <a:rPr lang="nl-NL" sz="2800" b="1" dirty="0"/>
              <a:t>€ 180</a:t>
            </a:r>
          </a:p>
          <a:p>
            <a:r>
              <a:rPr lang="nl-NL" sz="2800" dirty="0"/>
              <a:t>Machine-uur-tarief B:  €  </a:t>
            </a:r>
            <a:r>
              <a:rPr lang="nl-NL" sz="2800"/>
              <a:t>200  x  </a:t>
            </a:r>
            <a:r>
              <a:rPr lang="nl-NL" sz="2800" dirty="0"/>
              <a:t>1,2 = </a:t>
            </a:r>
            <a:r>
              <a:rPr lang="nl-NL" sz="2800" b="1" dirty="0"/>
              <a:t>€ 240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pPr lvl="1"/>
            <a:endParaRPr lang="nl-NL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473" y="3501008"/>
            <a:ext cx="3368054" cy="85648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3455928"/>
            <a:ext cx="3545328" cy="90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61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nl-NL" dirty="0"/>
              <a:t>Bezettingsverschillen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256584"/>
          </a:xfrm>
        </p:spPr>
        <p:txBody>
          <a:bodyPr>
            <a:normAutofit/>
          </a:bodyPr>
          <a:lstStyle/>
          <a:p>
            <a:r>
              <a:rPr lang="nl-NL" dirty="0"/>
              <a:t>Uur-kostprijzen bepaald o.b.v. normale bezetting</a:t>
            </a:r>
          </a:p>
          <a:p>
            <a:r>
              <a:rPr lang="nl-NL" dirty="0"/>
              <a:t>Normale bezetting</a:t>
            </a:r>
            <a:r>
              <a:rPr lang="nl-NL" dirty="0">
                <a:sym typeface="Wingdings" pitchFamily="2" charset="2"/>
              </a:rPr>
              <a:t> = normale omstandigheden (o.b.v. ervaring) Bedrijfskosten gedekt</a:t>
            </a:r>
          </a:p>
          <a:p>
            <a:r>
              <a:rPr lang="nl-NL" dirty="0">
                <a:sym typeface="Wingdings" pitchFamily="2" charset="2"/>
              </a:rPr>
              <a:t>Er kan ook boven of onder de norm worden geproduceerd  Bezettingsverschil (verlies of winst)</a:t>
            </a:r>
          </a:p>
          <a:p>
            <a:r>
              <a:rPr lang="nl-NL" sz="2800" dirty="0">
                <a:sym typeface="Wingdings" pitchFamily="2" charset="2"/>
              </a:rPr>
              <a:t>Bezettingsverschil: (W*– N* ) x normtarief p/eenheid</a:t>
            </a:r>
          </a:p>
          <a:p>
            <a:r>
              <a:rPr lang="nl-NL" sz="2000" b="1" dirty="0">
                <a:sym typeface="Wingdings" pitchFamily="2" charset="2"/>
              </a:rPr>
              <a:t>* W = Werkelijke bezetting    * N = Normale bezetting</a:t>
            </a: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4085277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voorbeeld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Bedrijfskosten: € 543.375</a:t>
            </a:r>
          </a:p>
          <a:p>
            <a:r>
              <a:rPr lang="nl-NL" dirty="0"/>
              <a:t>Begrote normale bezetting: 9.450 uur</a:t>
            </a:r>
          </a:p>
          <a:p>
            <a:r>
              <a:rPr lang="nl-NL" dirty="0"/>
              <a:t>Werkelijke bezetting: 11.020 uur</a:t>
            </a:r>
          </a:p>
          <a:p>
            <a:endParaRPr lang="nl-NL" dirty="0"/>
          </a:p>
          <a:p>
            <a:r>
              <a:rPr lang="nl-NL" b="1" dirty="0"/>
              <a:t>Gevraagd: Wat is het bezettingsverschil?</a:t>
            </a:r>
          </a:p>
        </p:txBody>
      </p:sp>
    </p:spTree>
    <p:extLst>
      <p:ext uri="{BB962C8B-B14F-4D97-AF65-F5344CB8AC3E}">
        <p14:creationId xmlns:p14="http://schemas.microsoft.com/office/powerpoint/2010/main" val="1494559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Uitwerking in Stappen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b="1" dirty="0"/>
              <a:t>Stap 1: uitrekenen prijs per eenheid</a:t>
            </a:r>
          </a:p>
          <a:p>
            <a:r>
              <a:rPr lang="nl-NL" dirty="0"/>
              <a:t>Uur-kostprijs: € 543.375 : 9.450 uur = € 57,50</a:t>
            </a:r>
          </a:p>
          <a:p>
            <a:endParaRPr lang="nl-NL" dirty="0"/>
          </a:p>
          <a:p>
            <a:r>
              <a:rPr lang="nl-NL" b="1" dirty="0"/>
              <a:t>Stap 2: Uitrekenen Bezettingsverschil</a:t>
            </a:r>
          </a:p>
          <a:p>
            <a:r>
              <a:rPr lang="nl-NL" dirty="0"/>
              <a:t>Bezettingsverschil =</a:t>
            </a:r>
          </a:p>
          <a:p>
            <a:r>
              <a:rPr lang="nl-NL" dirty="0"/>
              <a:t>(Werkelijke uren – Normale uren)   x uur kostprijs</a:t>
            </a:r>
          </a:p>
          <a:p>
            <a:r>
              <a:rPr lang="nl-NL" dirty="0"/>
              <a:t>(  11.020  uren    –    9.450  uren  )   x   € 57,50 </a:t>
            </a:r>
          </a:p>
          <a:p>
            <a:r>
              <a:rPr lang="nl-NL" dirty="0"/>
              <a:t>   </a:t>
            </a:r>
            <a:r>
              <a:rPr lang="nl-NL" b="1" dirty="0"/>
              <a:t>1.570 uren  x  € 57,50 =  € 90.275</a:t>
            </a:r>
          </a:p>
          <a:p>
            <a:r>
              <a:rPr lang="nl-NL" dirty="0"/>
              <a:t>Dit is een bezettingswinst: Je dekt 1570 uren meer af dan je vooraf had gedacht!!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0050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 Voor- en Nacalculatie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b="1" dirty="0"/>
              <a:t>Voorcalculatie</a:t>
            </a:r>
            <a:r>
              <a:rPr lang="nl-NL" dirty="0"/>
              <a:t>: begrote uren en prijzen</a:t>
            </a:r>
          </a:p>
          <a:p>
            <a:r>
              <a:rPr lang="nl-NL" b="1" dirty="0"/>
              <a:t>Nacalculatie</a:t>
            </a:r>
            <a:r>
              <a:rPr lang="nl-NL" dirty="0"/>
              <a:t>: Werkelijke uren en prijzen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Leiden tot:</a:t>
            </a:r>
          </a:p>
          <a:p>
            <a:endParaRPr lang="nl-NL" dirty="0"/>
          </a:p>
          <a:p>
            <a:r>
              <a:rPr lang="nl-NL" b="1" dirty="0"/>
              <a:t>Efficiencyverschillen</a:t>
            </a:r>
            <a:r>
              <a:rPr lang="nl-NL" dirty="0"/>
              <a:t> (hoeveelheidsverschillen door meer of minder materiaalverbruik)</a:t>
            </a:r>
          </a:p>
          <a:p>
            <a:r>
              <a:rPr lang="nl-NL" b="1" dirty="0"/>
              <a:t>Prijsverschillen</a:t>
            </a:r>
            <a:r>
              <a:rPr lang="nl-NL" dirty="0"/>
              <a:t> (tussentijdse prijsstijgingen van bijvoorbeeld grondstoffen of lonen)</a:t>
            </a:r>
          </a:p>
        </p:txBody>
      </p:sp>
    </p:spTree>
    <p:extLst>
      <p:ext uri="{BB962C8B-B14F-4D97-AF65-F5344CB8AC3E}">
        <p14:creationId xmlns:p14="http://schemas.microsoft.com/office/powerpoint/2010/main" val="155428870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616</Words>
  <Application>Microsoft Office PowerPoint</Application>
  <PresentationFormat>Diavoorstelling (4:3)</PresentationFormat>
  <Paragraphs>133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Kantoorthema</vt:lpstr>
      <vt:lpstr>2.1 Machine-uurtarief  2.2 Bezettingsverschillen 3 Voor- en nacalculatie</vt:lpstr>
      <vt:lpstr>2.1 Machine-uurtarief</vt:lpstr>
      <vt:lpstr>Uur-kostprijs p/machine</vt:lpstr>
      <vt:lpstr>Een Voorbeeld</vt:lpstr>
      <vt:lpstr>Uitwerking</vt:lpstr>
      <vt:lpstr>Bezettingsverschillen</vt:lpstr>
      <vt:lpstr>Een voorbeeld</vt:lpstr>
      <vt:lpstr>Uitwerking in Stappen</vt:lpstr>
      <vt:lpstr>3 Voor- en Nacalculatie</vt:lpstr>
      <vt:lpstr>Een voorbeeld</vt:lpstr>
      <vt:lpstr>Uitwerkingen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klappe</dc:creator>
  <cp:lastModifiedBy>Jacco Klappe</cp:lastModifiedBy>
  <cp:revision>47</cp:revision>
  <cp:lastPrinted>2012-10-05T10:57:08Z</cp:lastPrinted>
  <dcterms:created xsi:type="dcterms:W3CDTF">2012-09-13T10:06:16Z</dcterms:created>
  <dcterms:modified xsi:type="dcterms:W3CDTF">2024-01-25T07:36:40Z</dcterms:modified>
</cp:coreProperties>
</file>